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76" r:id="rId3"/>
    <p:sldId id="269" r:id="rId4"/>
    <p:sldId id="277" r:id="rId5"/>
    <p:sldId id="27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D7A8F-2AAE-4019-BAA7-63AED2F08E1C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36B80-92C5-4780-813A-55EB315ACA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4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57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35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4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3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70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02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3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3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86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60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8EB3-BB62-4C20-AD3A-9A39401F84E6}" type="datetimeFigureOut">
              <a:rPr lang="it-IT" smtClean="0"/>
              <a:pPr/>
              <a:t>15/12/2021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1230-8E7C-49ED-BA3E-0FFEA8306B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75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4.jpeg"/><Relationship Id="rId5" Type="http://schemas.openxmlformats.org/officeDocument/2006/relationships/image" Target="../media/image13.jpeg"/><Relationship Id="rId10" Type="http://schemas.openxmlformats.org/officeDocument/2006/relationships/image" Target="../media/image20.png"/><Relationship Id="rId4" Type="http://schemas.openxmlformats.org/officeDocument/2006/relationships/image" Target="../media/image23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27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28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590" b="30035"/>
          <a:stretch>
            <a:fillRect/>
          </a:stretch>
        </p:blipFill>
        <p:spPr bwMode="auto">
          <a:xfrm>
            <a:off x="1" y="207264"/>
            <a:ext cx="12191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0" y="613257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itchFamily="34" charset="0"/>
                <a:cs typeface="Arial" pitchFamily="34" charset="0"/>
              </a:rPr>
              <a:t>Il 4 ottobre 2004 nasce al Museo di Storia Naturale di Verona la World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Biodiversity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Association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onlus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9056" y="126796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Discovering</a:t>
            </a:r>
            <a:r>
              <a:rPr lang="it-IT" sz="2000" b="1" dirty="0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Biodiversity</a:t>
            </a:r>
            <a:endParaRPr lang="it-IT" sz="2000" b="1" dirty="0">
              <a:solidFill>
                <a:srgbClr val="99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040624" y="127406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Conservation</a:t>
            </a:r>
            <a:r>
              <a:rPr lang="it-IT" sz="2000" b="1" dirty="0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it-IT" sz="2000" b="1" dirty="0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Education</a:t>
            </a:r>
            <a:endParaRPr lang="it-IT" sz="2000" b="1" dirty="0">
              <a:solidFill>
                <a:srgbClr val="99FF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0" descr="BIODIVERSITY_FRIEND_REG-a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47" y="1639386"/>
            <a:ext cx="1144153" cy="147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BF_Territory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214" y="1477357"/>
            <a:ext cx="1250920" cy="16430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286765" y="88097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2020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6238" y="88097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2010</a:t>
            </a:r>
          </a:p>
        </p:txBody>
      </p:sp>
      <p:pic>
        <p:nvPicPr>
          <p:cNvPr id="6" name="Immagine 5" descr="BF-Beekeeping_d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8" y="1477357"/>
            <a:ext cx="1253049" cy="27146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394979" y="880976"/>
            <a:ext cx="170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2021</a:t>
            </a:r>
          </a:p>
        </p:txBody>
      </p:sp>
      <p:pic>
        <p:nvPicPr>
          <p:cNvPr id="8" name="Immagine 7" descr="Logo_Biodiversity_Friend_Fo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465" y="3881904"/>
            <a:ext cx="1138736" cy="159425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5709" y="880976"/>
            <a:ext cx="152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2004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85974" y="88097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2008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81752" y="88097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2014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31662" y="217996"/>
            <a:ext cx="509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Arial Black" pitchFamily="34" charset="0"/>
              </a:rPr>
              <a:t>IL PERCORSO </a:t>
            </a:r>
            <a:r>
              <a:rPr lang="it-IT" sz="2400" b="1" dirty="0" err="1">
                <a:solidFill>
                  <a:srgbClr val="006600"/>
                </a:solidFill>
                <a:latin typeface="Arial Black" pitchFamily="34" charset="0"/>
              </a:rPr>
              <a:t>DI</a:t>
            </a:r>
            <a:r>
              <a:rPr lang="it-IT" sz="2400" b="1" dirty="0">
                <a:solidFill>
                  <a:srgbClr val="006600"/>
                </a:solidFill>
                <a:latin typeface="Arial Black" pitchFamily="34" charset="0"/>
              </a:rPr>
              <a:t> WBA </a:t>
            </a:r>
            <a:r>
              <a:rPr lang="it-IT" sz="2400" b="1" dirty="0" err="1">
                <a:solidFill>
                  <a:srgbClr val="006600"/>
                </a:solidFill>
                <a:latin typeface="Arial Black" pitchFamily="34" charset="0"/>
              </a:rPr>
              <a:t>onlus</a:t>
            </a:r>
            <a:endParaRPr lang="it-IT" sz="24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3" name="Picture 9" descr="Logo W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747" y="1595889"/>
            <a:ext cx="1204485" cy="1805679"/>
          </a:xfrm>
          <a:prstGeom prst="rect">
            <a:avLst/>
          </a:prstGeom>
          <a:noFill/>
        </p:spPr>
      </p:pic>
      <p:pic>
        <p:nvPicPr>
          <p:cNvPr id="15" name="Immagine 14" descr="WBA-Handbooks-1-ISBN-978-88-903323-0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74" y="1667326"/>
            <a:ext cx="1151493" cy="160774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51842" y="3524714"/>
            <a:ext cx="147942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Fondazione WBA </a:t>
            </a:r>
            <a:r>
              <a:rPr lang="it-IT" sz="2000" b="1" dirty="0" err="1">
                <a:solidFill>
                  <a:srgbClr val="0000CC"/>
                </a:solidFill>
              </a:rPr>
              <a:t>onlus</a:t>
            </a:r>
            <a:endParaRPr lang="it-IT" sz="2000" b="1" dirty="0">
              <a:solidFill>
                <a:srgbClr val="0000CC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271072" y="3536875"/>
            <a:ext cx="1428760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Casa</a:t>
            </a:r>
          </a:p>
          <a:p>
            <a:r>
              <a:rPr lang="it-IT" sz="2000" b="1" dirty="0">
                <a:solidFill>
                  <a:srgbClr val="0000CC"/>
                </a:solidFill>
              </a:rPr>
              <a:t>Editrice:</a:t>
            </a:r>
          </a:p>
          <a:p>
            <a:r>
              <a:rPr lang="it-IT" sz="2000" b="1" dirty="0">
                <a:solidFill>
                  <a:srgbClr val="0000CC"/>
                </a:solidFill>
              </a:rPr>
              <a:t>stampa primo volume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86237" y="3547337"/>
            <a:ext cx="180976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Standard</a:t>
            </a:r>
          </a:p>
          <a:p>
            <a:r>
              <a:rPr lang="it-IT" sz="2000" b="1" dirty="0" err="1">
                <a:solidFill>
                  <a:srgbClr val="0000CC"/>
                </a:solidFill>
              </a:rPr>
              <a:t>Biodiversity</a:t>
            </a:r>
            <a:endParaRPr lang="it-IT" sz="2000" b="1" dirty="0">
              <a:solidFill>
                <a:srgbClr val="0000CC"/>
              </a:solidFill>
            </a:endParaRPr>
          </a:p>
          <a:p>
            <a:r>
              <a:rPr lang="it-IT" sz="2000" b="1" dirty="0">
                <a:solidFill>
                  <a:srgbClr val="0000CC"/>
                </a:solidFill>
              </a:rPr>
              <a:t>Friend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364819" y="3505863"/>
            <a:ext cx="1657517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Costituzione</a:t>
            </a:r>
          </a:p>
          <a:p>
            <a:r>
              <a:rPr lang="it-IT" sz="2000" b="1" dirty="0">
                <a:solidFill>
                  <a:srgbClr val="0000CC"/>
                </a:solidFill>
              </a:rPr>
              <a:t>WBA Project Srl  Impresa </a:t>
            </a:r>
          </a:p>
          <a:p>
            <a:r>
              <a:rPr lang="it-IT" sz="2000" b="1" dirty="0">
                <a:solidFill>
                  <a:srgbClr val="0000CC"/>
                </a:solidFill>
              </a:rPr>
              <a:t>Sociale </a:t>
            </a:r>
          </a:p>
          <a:p>
            <a:r>
              <a:rPr lang="it-IT" sz="2000" b="1" dirty="0" err="1">
                <a:solidFill>
                  <a:srgbClr val="0000CC"/>
                </a:solidFill>
              </a:rPr>
              <a:t>Unipersonale</a:t>
            </a:r>
            <a:endParaRPr lang="it-IT" sz="2000" b="1" dirty="0">
              <a:solidFill>
                <a:srgbClr val="0000CC"/>
              </a:solidFill>
            </a:endParaRPr>
          </a:p>
          <a:p>
            <a:endParaRPr lang="it-IT" sz="2000" b="1" dirty="0">
              <a:solidFill>
                <a:srgbClr val="0000CC"/>
              </a:solidFill>
            </a:endParaRPr>
          </a:p>
        </p:txBody>
      </p:sp>
      <p:pic>
        <p:nvPicPr>
          <p:cNvPr id="22" name="Immagine 21" descr="Logo-WBA_Projec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1753" y="1618510"/>
            <a:ext cx="1187447" cy="135732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8382016" y="4214623"/>
            <a:ext cx="180976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Standard</a:t>
            </a:r>
          </a:p>
          <a:p>
            <a:r>
              <a:rPr lang="it-IT" sz="2000" b="1" dirty="0" err="1">
                <a:solidFill>
                  <a:srgbClr val="0000CC"/>
                </a:solidFill>
              </a:rPr>
              <a:t>Biodiversity</a:t>
            </a:r>
            <a:endParaRPr lang="it-IT" sz="2000" b="1" dirty="0">
              <a:solidFill>
                <a:srgbClr val="0000CC"/>
              </a:solidFill>
            </a:endParaRPr>
          </a:p>
          <a:p>
            <a:r>
              <a:rPr lang="it-IT" sz="2000" b="1" dirty="0">
                <a:solidFill>
                  <a:srgbClr val="0000CC"/>
                </a:solidFill>
              </a:rPr>
              <a:t>Friend</a:t>
            </a:r>
          </a:p>
          <a:p>
            <a:r>
              <a:rPr lang="it-IT" sz="2000" b="1" dirty="0" err="1">
                <a:solidFill>
                  <a:srgbClr val="0000CC"/>
                </a:solidFill>
              </a:rPr>
              <a:t>Beekeeping</a:t>
            </a:r>
            <a:endParaRPr lang="it-IT" sz="2000" b="1" dirty="0">
              <a:solidFill>
                <a:srgbClr val="0000CC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517746" y="5425363"/>
            <a:ext cx="126785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Standard</a:t>
            </a:r>
          </a:p>
          <a:p>
            <a:r>
              <a:rPr lang="it-IT" sz="2000" b="1" dirty="0" err="1">
                <a:solidFill>
                  <a:srgbClr val="0000CC"/>
                </a:solidFill>
              </a:rPr>
              <a:t>BFForest</a:t>
            </a:r>
            <a:endParaRPr lang="it-IT" sz="2000" b="1" dirty="0">
              <a:solidFill>
                <a:srgbClr val="0000CC"/>
              </a:solidFill>
            </a:endParaRPr>
          </a:p>
          <a:p>
            <a:endParaRPr lang="it-IT" sz="2000" b="1" dirty="0">
              <a:solidFill>
                <a:srgbClr val="0000CC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449969" y="2986272"/>
            <a:ext cx="142029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000" b="1" dirty="0">
                <a:solidFill>
                  <a:srgbClr val="0000CC"/>
                </a:solidFill>
              </a:rPr>
              <a:t>Standard</a:t>
            </a:r>
          </a:p>
          <a:p>
            <a:r>
              <a:rPr lang="it-IT" sz="2000" b="1" dirty="0" err="1">
                <a:solidFill>
                  <a:srgbClr val="0000CC"/>
                </a:solidFill>
              </a:rPr>
              <a:t>BFTerritory</a:t>
            </a:r>
            <a:endParaRPr lang="it-IT" sz="2000" b="1" dirty="0">
              <a:solidFill>
                <a:srgbClr val="0000CC"/>
              </a:solidFill>
            </a:endParaRPr>
          </a:p>
          <a:p>
            <a:endParaRPr lang="it-IT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0"/>
          <p:cNvSpPr txBox="1">
            <a:spLocks noChangeArrowheads="1"/>
          </p:cNvSpPr>
          <p:nvPr/>
        </p:nvSpPr>
        <p:spPr bwMode="auto">
          <a:xfrm>
            <a:off x="1018117" y="4707467"/>
            <a:ext cx="78210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  <a:latin typeface="Arial" charset="0"/>
                <a:cs typeface="Arial" charset="0"/>
              </a:rPr>
              <a:t>3 ottobre 2009 - Zero Branco (TV)</a:t>
            </a:r>
          </a:p>
        </p:txBody>
      </p:sp>
      <p:pic>
        <p:nvPicPr>
          <p:cNvPr id="15363" name="Picture 31" descr="DSC_032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t="3526"/>
          <a:stretch>
            <a:fillRect/>
          </a:stretch>
        </p:blipFill>
        <p:spPr bwMode="auto">
          <a:xfrm>
            <a:off x="1035051" y="618921"/>
            <a:ext cx="7809860" cy="40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8" name="Text Box 48"/>
          <p:cNvSpPr txBox="1">
            <a:spLocks noChangeArrowheads="1"/>
          </p:cNvSpPr>
          <p:nvPr/>
        </p:nvSpPr>
        <p:spPr bwMode="auto">
          <a:xfrm>
            <a:off x="972216" y="125362"/>
            <a:ext cx="7866984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“Agricoltura e Biodiversità: esperienze a confronto”</a:t>
            </a:r>
            <a:endParaRPr lang="it-IT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5366" name="Group 49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0"/>
            <a:chExt cx="521" cy="4320"/>
          </a:xfrm>
        </p:grpSpPr>
        <p:pic>
          <p:nvPicPr>
            <p:cNvPr id="15371" name="Picture 50" descr="10"/>
            <p:cNvPicPr>
              <a:picLocks noChangeAspect="1" noChangeArrowheads="1"/>
            </p:cNvPicPr>
            <p:nvPr/>
          </p:nvPicPr>
          <p:blipFill>
            <a:blip r:embed="rId3"/>
            <a:srcRect l="10381" t="15379" r="3461"/>
            <a:stretch>
              <a:fillRect/>
            </a:stretch>
          </p:blipFill>
          <p:spPr bwMode="auto">
            <a:xfrm>
              <a:off x="0" y="3294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51" descr="lepus"/>
            <p:cNvPicPr>
              <a:picLocks noChangeAspect="1" noChangeArrowheads="1"/>
            </p:cNvPicPr>
            <p:nvPr/>
          </p:nvPicPr>
          <p:blipFill>
            <a:blip r:embed="rId4"/>
            <a:srcRect l="15501" t="21851" r="24803" b="17717"/>
            <a:stretch>
              <a:fillRect/>
            </a:stretch>
          </p:blipFill>
          <p:spPr bwMode="auto">
            <a:xfrm>
              <a:off x="0" y="0"/>
              <a:ext cx="52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2" descr="pettirosso3"/>
            <p:cNvPicPr>
              <a:picLocks noChangeAspect="1" noChangeArrowheads="1"/>
            </p:cNvPicPr>
            <p:nvPr/>
          </p:nvPicPr>
          <p:blipFill>
            <a:blip r:embed="rId5"/>
            <a:srcRect l="8032" r="1889"/>
            <a:stretch>
              <a:fillRect/>
            </a:stretch>
          </p:blipFill>
          <p:spPr bwMode="auto">
            <a:xfrm>
              <a:off x="0" y="1797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38" descr="DSCN4874 foglie di faggio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709"/>
              <a:ext cx="5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48" descr="svasso_maggiore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47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49" descr="rana lataste"/>
            <p:cNvPicPr preferRelativeResize="0">
              <a:picLocks noChangeArrowheads="1"/>
            </p:cNvPicPr>
            <p:nvPr/>
          </p:nvPicPr>
          <p:blipFill>
            <a:blip r:embed="rId8"/>
            <a:srcRect r="4657"/>
            <a:stretch>
              <a:fillRect/>
            </a:stretch>
          </p:blipFill>
          <p:spPr bwMode="auto">
            <a:xfrm>
              <a:off x="0" y="2551"/>
              <a:ext cx="5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56" descr="Grappolo_di_Enantio"/>
            <p:cNvPicPr>
              <a:picLocks noChangeAspect="1" noChangeArrowheads="1"/>
            </p:cNvPicPr>
            <p:nvPr/>
          </p:nvPicPr>
          <p:blipFill>
            <a:blip r:embed="rId9" cstate="print"/>
            <a:srcRect t="39117"/>
            <a:stretch>
              <a:fillRect/>
            </a:stretch>
          </p:blipFill>
          <p:spPr bwMode="auto">
            <a:xfrm>
              <a:off x="0" y="2160"/>
              <a:ext cx="52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8" name="Group 57"/>
            <p:cNvGrpSpPr>
              <a:grpSpLocks/>
            </p:cNvGrpSpPr>
            <p:nvPr/>
          </p:nvGrpSpPr>
          <p:grpSpPr bwMode="auto">
            <a:xfrm>
              <a:off x="0" y="3657"/>
              <a:ext cx="521" cy="663"/>
              <a:chOff x="2653" y="-108"/>
              <a:chExt cx="521" cy="663"/>
            </a:xfrm>
          </p:grpSpPr>
          <p:sp>
            <p:nvSpPr>
              <p:cNvPr id="15382" name="Rectangle 58"/>
              <p:cNvSpPr>
                <a:spLocks noChangeArrowheads="1"/>
              </p:cNvSpPr>
              <p:nvPr/>
            </p:nvSpPr>
            <p:spPr bwMode="auto">
              <a:xfrm>
                <a:off x="2653" y="-108"/>
                <a:ext cx="521" cy="66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383" name="Picture 59" descr="Biodiversity-friend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92" y="-81"/>
                <a:ext cx="447" cy="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9" name="Picture 60" descr="lavaggio-radicchio"/>
            <p:cNvPicPr>
              <a:picLocks noChangeAspect="1" noChangeArrowheads="1"/>
            </p:cNvPicPr>
            <p:nvPr/>
          </p:nvPicPr>
          <p:blipFill>
            <a:blip r:embed="rId11"/>
            <a:srcRect l="6615" r="5669" b="1416"/>
            <a:stretch>
              <a:fillRect/>
            </a:stretch>
          </p:blipFill>
          <p:spPr bwMode="auto">
            <a:xfrm>
              <a:off x="0" y="2931"/>
              <a:ext cx="5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61" descr="erinaceus-europaeus"/>
            <p:cNvPicPr>
              <a:picLocks noChangeAspect="1" noChangeArrowheads="1"/>
            </p:cNvPicPr>
            <p:nvPr/>
          </p:nvPicPr>
          <p:blipFill>
            <a:blip r:embed="rId12"/>
            <a:srcRect l="10078" t="13469" r="1889"/>
            <a:stretch>
              <a:fillRect/>
            </a:stretch>
          </p:blipFill>
          <p:spPr bwMode="auto">
            <a:xfrm>
              <a:off x="0" y="1071"/>
              <a:ext cx="5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62" descr="apis"/>
            <p:cNvPicPr>
              <a:picLocks noChangeAspect="1" noChangeArrowheads="1"/>
            </p:cNvPicPr>
            <p:nvPr/>
          </p:nvPicPr>
          <p:blipFill>
            <a:blip r:embed="rId13"/>
            <a:srcRect t="7028" r="10056" b="3905"/>
            <a:stretch>
              <a:fillRect/>
            </a:stretch>
          </p:blipFill>
          <p:spPr bwMode="auto">
            <a:xfrm>
              <a:off x="0" y="1434"/>
              <a:ext cx="5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Text Box 63"/>
          <p:cNvSpPr txBox="1">
            <a:spLocks noChangeArrowheads="1"/>
          </p:cNvSpPr>
          <p:nvPr/>
        </p:nvSpPr>
        <p:spPr bwMode="auto">
          <a:xfrm>
            <a:off x="1049868" y="5195895"/>
            <a:ext cx="108034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Nel 2010, </a:t>
            </a:r>
            <a:r>
              <a:rPr lang="it-IT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Anno Internazionale della Biodiversità</a:t>
            </a:r>
            <a:r>
              <a:rPr lang="it-IT" sz="2000" dirty="0">
                <a:solidFill>
                  <a:srgbClr val="000000"/>
                </a:solidFill>
                <a:latin typeface="Arial" charset="0"/>
                <a:cs typeface="Arial" charset="0"/>
              </a:rPr>
              <a:t>, un gruppo di  </a:t>
            </a:r>
            <a:r>
              <a:rPr lang="it-IT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naturalisti</a:t>
            </a:r>
            <a:r>
              <a:rPr lang="it-IT" sz="20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it-IT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agronomi </a:t>
            </a:r>
            <a:r>
              <a:rPr lang="it-IT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it-IT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forestali </a:t>
            </a:r>
            <a:r>
              <a:rPr lang="it-IT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di WBA ha messo a punto 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BIODIVERSITY FRIEND</a:t>
            </a:r>
            <a:r>
              <a:rPr lang="it-IT" sz="2000" dirty="0">
                <a:solidFill>
                  <a:srgbClr val="000000"/>
                </a:solidFill>
                <a:latin typeface="Arial" charset="0"/>
                <a:cs typeface="Arial" charset="0"/>
              </a:rPr>
              <a:t>, uno standard di certificazione per  valutare l’impatto delle attività agricole sulla biodiversità e per promuovere la sostenibilità ambientale, sociale ed economica delle aziende agricole. </a:t>
            </a:r>
          </a:p>
        </p:txBody>
      </p:sp>
      <p:grpSp>
        <p:nvGrpSpPr>
          <p:cNvPr id="15368" name="Group 69"/>
          <p:cNvGrpSpPr>
            <a:grpSpLocks/>
          </p:cNvGrpSpPr>
          <p:nvPr/>
        </p:nvGrpSpPr>
        <p:grpSpPr bwMode="auto">
          <a:xfrm>
            <a:off x="9127218" y="338667"/>
            <a:ext cx="3064783" cy="1058631"/>
            <a:chOff x="2181" y="2886"/>
            <a:chExt cx="1688" cy="604"/>
          </a:xfrm>
        </p:grpSpPr>
        <p:pic>
          <p:nvPicPr>
            <p:cNvPr id="15369" name="Picture 78" descr="Logo_IYB2010_ita"/>
            <p:cNvPicPr>
              <a:picLocks noChangeAspect="1" noChangeArrowheads="1"/>
            </p:cNvPicPr>
            <p:nvPr/>
          </p:nvPicPr>
          <p:blipFill>
            <a:blip r:embed="rId14"/>
            <a:srcRect b="33751"/>
            <a:stretch>
              <a:fillRect/>
            </a:stretch>
          </p:blipFill>
          <p:spPr bwMode="auto">
            <a:xfrm>
              <a:off x="2200" y="2886"/>
              <a:ext cx="145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81"/>
            <p:cNvSpPr txBox="1">
              <a:spLocks noChangeArrowheads="1"/>
            </p:cNvSpPr>
            <p:nvPr/>
          </p:nvSpPr>
          <p:spPr bwMode="auto">
            <a:xfrm>
              <a:off x="2181" y="3350"/>
              <a:ext cx="168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it-IT" sz="1000" b="1" dirty="0">
                  <a:solidFill>
                    <a:srgbClr val="003300"/>
                  </a:solidFill>
                  <a:latin typeface="Arial" charset="0"/>
                </a:rPr>
                <a:t>2010</a:t>
              </a:r>
              <a:r>
                <a:rPr lang="it-IT" sz="10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it-IT" sz="1000" b="1" dirty="0">
                  <a:solidFill>
                    <a:srgbClr val="0AA04E"/>
                  </a:solidFill>
                  <a:latin typeface="Arial" charset="0"/>
                </a:rPr>
                <a:t>Anno Internazionale della Biodiversità</a:t>
              </a:r>
            </a:p>
          </p:txBody>
        </p:sp>
      </p:grpSp>
      <p:pic>
        <p:nvPicPr>
          <p:cNvPr id="23" name="Picture 33" descr="Logo_BF_R"/>
          <p:cNvPicPr>
            <a:picLocks noChangeAspect="1" noChangeArrowheads="1"/>
          </p:cNvPicPr>
          <p:nvPr/>
        </p:nvPicPr>
        <p:blipFill>
          <a:blip r:embed="rId15" cstate="print"/>
          <a:srcRect l="10460" r="10460"/>
          <a:stretch>
            <a:fillRect/>
          </a:stretch>
        </p:blipFill>
        <p:spPr bwMode="auto">
          <a:xfrm>
            <a:off x="9516533" y="2095747"/>
            <a:ext cx="2141504" cy="26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26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322883" y="1249879"/>
            <a:ext cx="6330984" cy="50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zh-CN" sz="2000" b="1" dirty="0">
                <a:latin typeface="Arial" charset="0"/>
                <a:ea typeface="SimSun" pitchFamily="2" charset="-122"/>
                <a:cs typeface="Arial" charset="0"/>
              </a:rPr>
              <a:t>La certificazione si basa su </a:t>
            </a:r>
            <a:r>
              <a:rPr lang="it-IT" altLang="zh-CN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SimSun" pitchFamily="2" charset="-122"/>
                <a:cs typeface="Arial" charset="0"/>
              </a:rPr>
              <a:t>10 azioni</a:t>
            </a:r>
            <a:r>
              <a:rPr lang="it-IT" altLang="zh-CN" sz="2000" b="1" dirty="0">
                <a:latin typeface="Arial" charset="0"/>
                <a:ea typeface="SimSun" pitchFamily="2" charset="-122"/>
                <a:cs typeface="Arial" charset="0"/>
              </a:rPr>
              <a:t> riferite a: </a:t>
            </a:r>
          </a:p>
          <a:p>
            <a:pPr>
              <a:spcBef>
                <a:spcPct val="20000"/>
              </a:spcBef>
            </a:pPr>
            <a:endParaRPr lang="it-IT" altLang="zh-CN" sz="1100" b="1" dirty="0">
              <a:latin typeface="Arial" charset="0"/>
              <a:ea typeface="SimSun" pitchFamily="2" charset="-122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1) Modello colturale sostenibile 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2) Tutela della fertilità dei suoli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3) Gestione razionale risorsa acqua 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4) Tutela di siepi, boschi e prati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5) Biodiversità  agraria e strutturale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6) Uso fonti energetiche rinnovabili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7) Tutela territorio e paesaggio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8) Sostenibilità sociale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9) Sostenibilità economica</a:t>
            </a:r>
          </a:p>
          <a:p>
            <a:pPr>
              <a:spcBef>
                <a:spcPct val="20000"/>
              </a:spcBef>
            </a:pPr>
            <a:r>
              <a:rPr lang="it-IT" altLang="zh-CN" sz="2400" b="1" dirty="0">
                <a:latin typeface="Arial" charset="0"/>
                <a:ea typeface="SimSun" pitchFamily="2" charset="-122"/>
                <a:cs typeface="Arial" charset="0"/>
              </a:rPr>
              <a:t>10) Qualità di aria, acqua e suolo </a:t>
            </a:r>
            <a:endParaRPr lang="it-IT" altLang="zh-CN" sz="2400" b="0" dirty="0"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1102784" y="1"/>
            <a:ext cx="11089216" cy="549275"/>
          </a:xfrm>
          <a:prstGeom prst="rect">
            <a:avLst/>
          </a:prstGeom>
          <a:solidFill>
            <a:srgbClr val="FFFF99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2023533" y="0"/>
            <a:ext cx="925618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algn="ctr" eaLnBrk="0" hangingPunct="0"/>
            <a:r>
              <a:rPr lang="it-IT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Il Decalogo della Biodiversità in agricoltura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0"/>
            <a:ext cx="1102784" cy="6858000"/>
            <a:chOff x="0" y="0"/>
            <a:chExt cx="521" cy="4320"/>
          </a:xfrm>
        </p:grpSpPr>
        <p:pic>
          <p:nvPicPr>
            <p:cNvPr id="263188" name="Picture 20" descr="10"/>
            <p:cNvPicPr>
              <a:picLocks noChangeAspect="1" noChangeArrowheads="1"/>
            </p:cNvPicPr>
            <p:nvPr/>
          </p:nvPicPr>
          <p:blipFill>
            <a:blip r:embed="rId2" cstate="print"/>
            <a:srcRect l="10381" t="15379" r="3461"/>
            <a:stretch>
              <a:fillRect/>
            </a:stretch>
          </p:blipFill>
          <p:spPr bwMode="auto">
            <a:xfrm>
              <a:off x="0" y="3294"/>
              <a:ext cx="521" cy="362"/>
            </a:xfrm>
            <a:prstGeom prst="rect">
              <a:avLst/>
            </a:prstGeom>
            <a:noFill/>
          </p:spPr>
        </p:pic>
        <p:pic>
          <p:nvPicPr>
            <p:cNvPr id="263189" name="Picture 21" descr="lepus"/>
            <p:cNvPicPr>
              <a:picLocks noChangeAspect="1" noChangeArrowheads="1"/>
            </p:cNvPicPr>
            <p:nvPr/>
          </p:nvPicPr>
          <p:blipFill>
            <a:blip r:embed="rId3" cstate="print"/>
            <a:srcRect l="15501" t="21851" r="24803" b="17717"/>
            <a:stretch>
              <a:fillRect/>
            </a:stretch>
          </p:blipFill>
          <p:spPr bwMode="auto">
            <a:xfrm>
              <a:off x="0" y="0"/>
              <a:ext cx="521" cy="370"/>
            </a:xfrm>
            <a:prstGeom prst="rect">
              <a:avLst/>
            </a:prstGeom>
            <a:noFill/>
          </p:spPr>
        </p:pic>
        <p:pic>
          <p:nvPicPr>
            <p:cNvPr id="263190" name="Picture 22" descr="pettirosso3"/>
            <p:cNvPicPr>
              <a:picLocks noChangeAspect="1" noChangeArrowheads="1"/>
            </p:cNvPicPr>
            <p:nvPr/>
          </p:nvPicPr>
          <p:blipFill>
            <a:blip r:embed="rId4" cstate="print"/>
            <a:srcRect l="8032" r="1889"/>
            <a:stretch>
              <a:fillRect/>
            </a:stretch>
          </p:blipFill>
          <p:spPr bwMode="auto">
            <a:xfrm>
              <a:off x="0" y="2931"/>
              <a:ext cx="521" cy="363"/>
            </a:xfrm>
            <a:prstGeom prst="rect">
              <a:avLst/>
            </a:prstGeom>
            <a:noFill/>
          </p:spPr>
        </p:pic>
        <p:pic>
          <p:nvPicPr>
            <p:cNvPr id="263191" name="Picture 38" descr="DSCN4874 foglie di faggio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09"/>
              <a:ext cx="5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192" name="Picture 48" descr="svasso_maggiore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47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3657"/>
              <a:ext cx="521" cy="663"/>
              <a:chOff x="2653" y="-108"/>
              <a:chExt cx="521" cy="663"/>
            </a:xfrm>
          </p:grpSpPr>
          <p:sp>
            <p:nvSpPr>
              <p:cNvPr id="263194" name="Rectangle 26"/>
              <p:cNvSpPr>
                <a:spLocks noChangeArrowheads="1"/>
              </p:cNvSpPr>
              <p:nvPr/>
            </p:nvSpPr>
            <p:spPr bwMode="auto">
              <a:xfrm>
                <a:off x="2653" y="-108"/>
                <a:ext cx="521" cy="66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263195" name="Picture 27" descr="Biodiversity-friend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92" y="-81"/>
                <a:ext cx="447" cy="623"/>
              </a:xfrm>
              <a:prstGeom prst="rect">
                <a:avLst/>
              </a:prstGeom>
              <a:noFill/>
            </p:spPr>
          </p:pic>
        </p:grpSp>
        <p:pic>
          <p:nvPicPr>
            <p:cNvPr id="263196" name="Picture 28" descr="lavaggio-radicchio"/>
            <p:cNvPicPr>
              <a:picLocks noChangeAspect="1" noChangeArrowheads="1"/>
            </p:cNvPicPr>
            <p:nvPr/>
          </p:nvPicPr>
          <p:blipFill>
            <a:blip r:embed="rId8"/>
            <a:srcRect l="6615" r="5669" b="1416"/>
            <a:stretch>
              <a:fillRect/>
            </a:stretch>
          </p:blipFill>
          <p:spPr bwMode="auto">
            <a:xfrm>
              <a:off x="0" y="1797"/>
              <a:ext cx="521" cy="366"/>
            </a:xfrm>
            <a:prstGeom prst="rect">
              <a:avLst/>
            </a:prstGeom>
            <a:noFill/>
          </p:spPr>
        </p:pic>
        <p:pic>
          <p:nvPicPr>
            <p:cNvPr id="263197" name="Picture 29" descr="erinaceus-europaeus"/>
            <p:cNvPicPr>
              <a:picLocks noChangeAspect="1" noChangeArrowheads="1"/>
            </p:cNvPicPr>
            <p:nvPr/>
          </p:nvPicPr>
          <p:blipFill>
            <a:blip r:embed="rId9" cstate="print"/>
            <a:srcRect l="10078" t="13469" r="1889"/>
            <a:stretch>
              <a:fillRect/>
            </a:stretch>
          </p:blipFill>
          <p:spPr bwMode="auto">
            <a:xfrm>
              <a:off x="0" y="1071"/>
              <a:ext cx="521" cy="380"/>
            </a:xfrm>
            <a:prstGeom prst="rect">
              <a:avLst/>
            </a:prstGeom>
            <a:noFill/>
          </p:spPr>
        </p:pic>
        <p:pic>
          <p:nvPicPr>
            <p:cNvPr id="263198" name="Picture 30" descr="apis"/>
            <p:cNvPicPr>
              <a:picLocks noChangeAspect="1" noChangeArrowheads="1"/>
            </p:cNvPicPr>
            <p:nvPr/>
          </p:nvPicPr>
          <p:blipFill>
            <a:blip r:embed="rId10" cstate="print"/>
            <a:srcRect t="7028" r="10056" b="3905"/>
            <a:stretch>
              <a:fillRect/>
            </a:stretch>
          </p:blipFill>
          <p:spPr bwMode="auto">
            <a:xfrm>
              <a:off x="0" y="1434"/>
              <a:ext cx="521" cy="369"/>
            </a:xfrm>
            <a:prstGeom prst="rect">
              <a:avLst/>
            </a:prstGeom>
            <a:noFill/>
          </p:spPr>
        </p:pic>
        <p:pic>
          <p:nvPicPr>
            <p:cNvPr id="263199" name="Picture 31" descr="Soave"/>
            <p:cNvPicPr>
              <a:picLocks noChangeAspect="1" noChangeArrowheads="1"/>
            </p:cNvPicPr>
            <p:nvPr/>
          </p:nvPicPr>
          <p:blipFill>
            <a:blip r:embed="rId11" cstate="print"/>
            <a:srcRect l="21732" t="13309" b="5324"/>
            <a:stretch>
              <a:fillRect/>
            </a:stretch>
          </p:blipFill>
          <p:spPr bwMode="auto">
            <a:xfrm>
              <a:off x="0" y="2160"/>
              <a:ext cx="520" cy="405"/>
            </a:xfrm>
            <a:prstGeom prst="rect">
              <a:avLst/>
            </a:prstGeom>
            <a:noFill/>
          </p:spPr>
        </p:pic>
        <p:pic>
          <p:nvPicPr>
            <p:cNvPr id="263200" name="Picture 49" descr="rana lataste"/>
            <p:cNvPicPr preferRelativeResize="0">
              <a:picLocks noChangeArrowheads="1"/>
            </p:cNvPicPr>
            <p:nvPr/>
          </p:nvPicPr>
          <p:blipFill>
            <a:blip r:embed="rId12" cstate="print"/>
            <a:srcRect r="4657"/>
            <a:stretch>
              <a:fillRect/>
            </a:stretch>
          </p:blipFill>
          <p:spPr bwMode="auto">
            <a:xfrm>
              <a:off x="0" y="2551"/>
              <a:ext cx="5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CasellaDiTesto 19"/>
          <p:cNvSpPr txBox="1"/>
          <p:nvPr/>
        </p:nvSpPr>
        <p:spPr>
          <a:xfrm>
            <a:off x="1142966" y="642918"/>
            <a:ext cx="619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CC"/>
                </a:solidFill>
              </a:rPr>
              <a:t>2010:  Anno Internazionale della Biodiversità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8366" y="697424"/>
            <a:ext cx="320136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6667" y="630367"/>
            <a:ext cx="1134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L’AZIENDA segue procedure a basso impatto e verifica le proprie </a:t>
            </a:r>
            <a:r>
              <a:rPr lang="it-IT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performances</a:t>
            </a:r>
            <a:r>
              <a:rPr lang="it-IT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ambientali attraverso il calcolo degli Indici di Biodiversità.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60496" y="554193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itchFamily="34" charset="0"/>
                <a:cs typeface="Arial" pitchFamily="34" charset="0"/>
              </a:rPr>
              <a:t>IBS-bf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: Indice di Biodiversità del Suolo</a:t>
            </a:r>
          </a:p>
        </p:txBody>
      </p:sp>
      <p:pic>
        <p:nvPicPr>
          <p:cNvPr id="4" name="Picture 7" descr="https://upload.wikimedia.org/wikipedia/commons/thumb/f/f4/Eisenia_foetida_R.H._%282%29.JPG/1280px-Eisenia_foetida_R.H._%282%29.JPG"/>
          <p:cNvPicPr>
            <a:picLocks noChangeAspect="1" noChangeArrowheads="1"/>
          </p:cNvPicPr>
          <p:nvPr/>
        </p:nvPicPr>
        <p:blipFill>
          <a:blip r:embed="rId2" cstate="print"/>
          <a:srcRect l="5077" b="14289"/>
          <a:stretch>
            <a:fillRect/>
          </a:stretch>
        </p:blipFill>
        <p:spPr bwMode="auto">
          <a:xfrm rot="16200000">
            <a:off x="1234875" y="2522879"/>
            <a:ext cx="3460582" cy="250033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8461383" y="553488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itchFamily="34" charset="0"/>
                <a:cs typeface="Arial" pitchFamily="34" charset="0"/>
              </a:rPr>
              <a:t>IBL-bf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: Indice di Biodiversità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Lichenica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3272" y="5551817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itchFamily="34" charset="0"/>
                <a:cs typeface="Arial" pitchFamily="34" charset="0"/>
              </a:rPr>
              <a:t>IBA-bf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: Indice di Biodiversità Acquatica</a:t>
            </a:r>
          </a:p>
        </p:txBody>
      </p:sp>
      <p:pic>
        <p:nvPicPr>
          <p:cNvPr id="7" name="Picture 16" descr="varie 007"/>
          <p:cNvPicPr>
            <a:picLocks noChangeAspect="1" noChangeArrowheads="1"/>
          </p:cNvPicPr>
          <p:nvPr/>
        </p:nvPicPr>
        <p:blipFill>
          <a:blip r:embed="rId3" cstate="print"/>
          <a:srcRect b="5221"/>
          <a:stretch>
            <a:fillRect/>
          </a:stretch>
        </p:blipFill>
        <p:spPr bwMode="auto">
          <a:xfrm>
            <a:off x="8515888" y="2025819"/>
            <a:ext cx="2494346" cy="349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peo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9" t="12153" b="4513"/>
          <a:stretch>
            <a:fillRect/>
          </a:stretch>
        </p:blipFill>
        <p:spPr>
          <a:xfrm>
            <a:off x="5143511" y="2042752"/>
            <a:ext cx="2514596" cy="3494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15067" y="161412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Black" pitchFamily="34" charset="0"/>
                <a:cs typeface="Arial" pitchFamily="34" charset="0"/>
              </a:rPr>
              <a:t>SUOLO</a:t>
            </a:r>
            <a:endParaRPr lang="it-IT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30268" y="1597191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Black" pitchFamily="34" charset="0"/>
                <a:cs typeface="Arial" pitchFamily="34" charset="0"/>
              </a:rPr>
              <a:t>ARIA</a:t>
            </a:r>
            <a:endParaRPr lang="it-IT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57843" y="161412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Black" pitchFamily="34" charset="0"/>
                <a:cs typeface="Arial" pitchFamily="34" charset="0"/>
              </a:rPr>
              <a:t>ACQUA</a:t>
            </a:r>
            <a:endParaRPr lang="it-IT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0" y="0"/>
            <a:ext cx="827088" cy="6858000"/>
            <a:chOff x="0" y="0"/>
            <a:chExt cx="521" cy="4320"/>
          </a:xfrm>
        </p:grpSpPr>
        <p:pic>
          <p:nvPicPr>
            <p:cNvPr id="13" name="Picture 50" descr="10"/>
            <p:cNvPicPr>
              <a:picLocks noChangeAspect="1" noChangeArrowheads="1"/>
            </p:cNvPicPr>
            <p:nvPr/>
          </p:nvPicPr>
          <p:blipFill>
            <a:blip r:embed="rId5"/>
            <a:srcRect l="10381" t="15379" r="3461"/>
            <a:stretch>
              <a:fillRect/>
            </a:stretch>
          </p:blipFill>
          <p:spPr bwMode="auto">
            <a:xfrm>
              <a:off x="0" y="3294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1" descr="lepus"/>
            <p:cNvPicPr>
              <a:picLocks noChangeAspect="1" noChangeArrowheads="1"/>
            </p:cNvPicPr>
            <p:nvPr/>
          </p:nvPicPr>
          <p:blipFill>
            <a:blip r:embed="rId6"/>
            <a:srcRect l="15501" t="21851" r="24803" b="17717"/>
            <a:stretch>
              <a:fillRect/>
            </a:stretch>
          </p:blipFill>
          <p:spPr bwMode="auto">
            <a:xfrm>
              <a:off x="0" y="0"/>
              <a:ext cx="52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" descr="pettirosso3"/>
            <p:cNvPicPr>
              <a:picLocks noChangeAspect="1" noChangeArrowheads="1"/>
            </p:cNvPicPr>
            <p:nvPr/>
          </p:nvPicPr>
          <p:blipFill>
            <a:blip r:embed="rId7"/>
            <a:srcRect l="8032" r="1889"/>
            <a:stretch>
              <a:fillRect/>
            </a:stretch>
          </p:blipFill>
          <p:spPr bwMode="auto">
            <a:xfrm>
              <a:off x="0" y="1797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8" descr="DSCN4874 foglie di faggio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709"/>
              <a:ext cx="5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8" descr="svasso_maggiore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47"/>
              <a:ext cx="52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9" descr="rana lataste"/>
            <p:cNvPicPr preferRelativeResize="0">
              <a:picLocks noChangeArrowheads="1"/>
            </p:cNvPicPr>
            <p:nvPr/>
          </p:nvPicPr>
          <p:blipFill>
            <a:blip r:embed="rId10"/>
            <a:srcRect r="4657"/>
            <a:stretch>
              <a:fillRect/>
            </a:stretch>
          </p:blipFill>
          <p:spPr bwMode="auto">
            <a:xfrm>
              <a:off x="0" y="2551"/>
              <a:ext cx="5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6" descr="Grappolo_di_Enantio"/>
            <p:cNvPicPr>
              <a:picLocks noChangeAspect="1" noChangeArrowheads="1"/>
            </p:cNvPicPr>
            <p:nvPr/>
          </p:nvPicPr>
          <p:blipFill>
            <a:blip r:embed="rId11" cstate="print"/>
            <a:srcRect t="39117"/>
            <a:stretch>
              <a:fillRect/>
            </a:stretch>
          </p:blipFill>
          <p:spPr bwMode="auto">
            <a:xfrm>
              <a:off x="0" y="2160"/>
              <a:ext cx="52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0" y="3657"/>
              <a:ext cx="521" cy="663"/>
              <a:chOff x="2653" y="-108"/>
              <a:chExt cx="521" cy="663"/>
            </a:xfrm>
          </p:grpSpPr>
          <p:sp>
            <p:nvSpPr>
              <p:cNvPr id="24" name="Rectangle 58"/>
              <p:cNvSpPr>
                <a:spLocks noChangeArrowheads="1"/>
              </p:cNvSpPr>
              <p:nvPr/>
            </p:nvSpPr>
            <p:spPr bwMode="auto">
              <a:xfrm>
                <a:off x="2653" y="-108"/>
                <a:ext cx="521" cy="66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4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5" name="Picture 59" descr="Biodiversity-friend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92" y="-81"/>
                <a:ext cx="447" cy="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60" descr="lavaggio-radicchio"/>
            <p:cNvPicPr>
              <a:picLocks noChangeAspect="1" noChangeArrowheads="1"/>
            </p:cNvPicPr>
            <p:nvPr/>
          </p:nvPicPr>
          <p:blipFill>
            <a:blip r:embed="rId13"/>
            <a:srcRect l="6615" r="5669" b="1416"/>
            <a:stretch>
              <a:fillRect/>
            </a:stretch>
          </p:blipFill>
          <p:spPr bwMode="auto">
            <a:xfrm>
              <a:off x="0" y="2931"/>
              <a:ext cx="5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1" descr="erinaceus-europaeus"/>
            <p:cNvPicPr>
              <a:picLocks noChangeAspect="1" noChangeArrowheads="1"/>
            </p:cNvPicPr>
            <p:nvPr/>
          </p:nvPicPr>
          <p:blipFill>
            <a:blip r:embed="rId14"/>
            <a:srcRect l="10078" t="13469" r="1889"/>
            <a:stretch>
              <a:fillRect/>
            </a:stretch>
          </p:blipFill>
          <p:spPr bwMode="auto">
            <a:xfrm>
              <a:off x="0" y="1071"/>
              <a:ext cx="5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2" descr="apis"/>
            <p:cNvPicPr>
              <a:picLocks noChangeAspect="1" noChangeArrowheads="1"/>
            </p:cNvPicPr>
            <p:nvPr/>
          </p:nvPicPr>
          <p:blipFill>
            <a:blip r:embed="rId15"/>
            <a:srcRect t="7028" r="10056" b="3905"/>
            <a:stretch>
              <a:fillRect/>
            </a:stretch>
          </p:blipFill>
          <p:spPr bwMode="auto">
            <a:xfrm>
              <a:off x="0" y="1434"/>
              <a:ext cx="5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27088" y="0"/>
            <a:ext cx="11364912" cy="549275"/>
          </a:xfrm>
          <a:prstGeom prst="rect">
            <a:avLst/>
          </a:prstGeom>
          <a:solidFill>
            <a:srgbClr val="FFFF99">
              <a:alpha val="6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2800" y="0"/>
            <a:ext cx="11379200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3" tIns="45711" rIns="91423" bIns="45711">
            <a:spAutoFit/>
          </a:bodyPr>
          <a:lstStyle/>
          <a:p>
            <a:pPr algn="ctr" eaLnBrk="0" hangingPunct="0"/>
            <a:r>
              <a:rPr lang="it-IT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sostenibilità ambientale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263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Cristiana Albertini</cp:lastModifiedBy>
  <cp:revision>12</cp:revision>
  <dcterms:created xsi:type="dcterms:W3CDTF">2021-09-22T13:03:56Z</dcterms:created>
  <dcterms:modified xsi:type="dcterms:W3CDTF">2021-12-15T20:38:41Z</dcterms:modified>
</cp:coreProperties>
</file>