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62" r:id="rId5"/>
    <p:sldId id="257" r:id="rId6"/>
    <p:sldId id="264" r:id="rId7"/>
    <p:sldId id="275" r:id="rId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0" autoAdjust="0"/>
    <p:restoredTop sz="94656" autoAdjust="0"/>
  </p:normalViewPr>
  <p:slideViewPr>
    <p:cSldViewPr>
      <p:cViewPr varScale="1">
        <p:scale>
          <a:sx n="72" d="100"/>
          <a:sy n="72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0CD9B-D0BA-43A1-A55E-3BC83313D1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E1798BB-D11B-42A5-9431-FFDA4ACDAA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22F6A35-0821-463C-8F3D-3E9A6F5FDA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A377D0B8-C49C-43EB-ADD4-795B3FFEC4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4C4EE90E-8B60-4DDC-9A1C-6A561A369D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FA6FABB3-42EB-4D7A-8B59-C10F979FA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5C013D2-4325-4343-934B-18058B1E50D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AD9E397-9C45-4C8B-8C5F-316D4EC0B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75734E-3167-4B79-BC3C-C7E3E0431BA6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9459" name="Segnaposto immagine diapositiva 1">
            <a:extLst>
              <a:ext uri="{FF2B5EF4-FFF2-40B4-BE49-F238E27FC236}">
                <a16:creationId xmlns:a16="http://schemas.microsoft.com/office/drawing/2014/main" id="{7C54347B-333E-4B6F-953C-F842E454D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Segnaposto note 2">
            <a:extLst>
              <a:ext uri="{FF2B5EF4-FFF2-40B4-BE49-F238E27FC236}">
                <a16:creationId xmlns:a16="http://schemas.microsoft.com/office/drawing/2014/main" id="{11F25973-7D90-4E05-BC18-F7C171EC8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9461" name="Segnaposto numero diapositiva 3">
            <a:extLst>
              <a:ext uri="{FF2B5EF4-FFF2-40B4-BE49-F238E27FC236}">
                <a16:creationId xmlns:a16="http://schemas.microsoft.com/office/drawing/2014/main" id="{F826B8F6-42B0-475A-A238-2984D4F17B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B38BDC-1503-47EE-9D0D-300F9CA12A9A}" type="slidenum">
              <a:rPr lang="it-IT" altLang="it-IT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  <p:sp>
        <p:nvSpPr>
          <p:cNvPr id="15364" name="Segnaposto data 4">
            <a:extLst>
              <a:ext uri="{FF2B5EF4-FFF2-40B4-BE49-F238E27FC236}">
                <a16:creationId xmlns:a16="http://schemas.microsoft.com/office/drawing/2014/main" id="{A846F39D-8C95-4566-8289-302EA362ACA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77DF1585-40DE-490F-A713-7859C84F16AF}" type="datetime1">
              <a:rPr lang="it-IT" sz="1200">
                <a:latin typeface="+mn-lt"/>
                <a:cs typeface="Arial" charset="0"/>
              </a:rPr>
              <a:pPr algn="r" eaLnBrk="1" hangingPunct="1">
                <a:defRPr/>
              </a:pPr>
              <a:t>15/12/2021</a:t>
            </a:fld>
            <a:endParaRPr lang="it-IT" sz="1200">
              <a:latin typeface="+mn-lt"/>
              <a:cs typeface="Arial" charset="0"/>
            </a:endParaRPr>
          </a:p>
        </p:txBody>
      </p:sp>
      <p:sp>
        <p:nvSpPr>
          <p:cNvPr id="15365" name="Segnaposto piè di pagina 5">
            <a:extLst>
              <a:ext uri="{FF2B5EF4-FFF2-40B4-BE49-F238E27FC236}">
                <a16:creationId xmlns:a16="http://schemas.microsoft.com/office/drawing/2014/main" id="{965FA08D-FB01-4D00-B286-83D0425A929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it-IT" sz="1200">
                <a:latin typeface="+mn-lt"/>
                <a:cs typeface="Arial" charset="0"/>
              </a:rPr>
              <a:t>Dipartimento Formazione ACLI     Franca Adele Rizzuni</a:t>
            </a:r>
          </a:p>
        </p:txBody>
      </p:sp>
      <p:sp>
        <p:nvSpPr>
          <p:cNvPr id="15366" name="Segnaposto intestazione 6">
            <a:extLst>
              <a:ext uri="{FF2B5EF4-FFF2-40B4-BE49-F238E27FC236}">
                <a16:creationId xmlns:a16="http://schemas.microsoft.com/office/drawing/2014/main" id="{688CA856-094E-4FA9-88BB-23AB710C57E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sz="1200">
                <a:latin typeface="+mn-lt"/>
                <a:cs typeface="Arial" charset="0"/>
              </a:rPr>
              <a:t>Scuola Centrale di Formazione Livio Labor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AE0EE-410A-45C0-AC23-8038C6E8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EE3D9C-FD20-4FD3-96E3-74E2DEAF8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BF57C-2677-427B-8E9C-C8FC37F60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AD354C-1E5B-491F-9AFA-946A9CB0A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E248E-2728-4104-B03F-5C33E417C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B5ED7-8C8D-4201-9656-643DB5E41E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824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D49C1-2B00-4606-9C76-BAEBA471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EBD5A7-3F9E-4982-831C-CE24671E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BD948-B2D6-4581-963A-4F36F6AFE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AFF4C-55C3-48B8-B85A-CE91EB84F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3B3FB6-0E20-4464-9951-A59F0656F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07D-54D6-452B-848E-1C55C06CE29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50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650645-0AB7-457B-A210-621BFBA25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06398D-A7B3-427B-9BDD-FFD1597EC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B17A5-B47E-496A-AAC7-532DA0A02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2E660-A938-4F1B-84DC-3F56C8BF4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5A0D1-963F-4324-960F-D3455698B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C6A79-73E7-468A-9AC4-7364C4F5B2D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14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D45B1-17EC-4DDF-8783-A267B72E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A5B06-7634-4005-AD08-0376F8D22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36B34F-F517-479E-A184-93C32772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0F7F18-12E8-4CCB-84B6-662D545FF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E1D19-11F2-4133-93E4-742359492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5D731-7CF0-4285-B7A2-6C20CA7A7C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037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943B0-1989-45AE-A6EE-ED7A990C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F03519-BDAD-4FEF-8483-24768630D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D7C449-2089-4D1A-8090-BBB946E97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59A81-9A5C-442B-8D8C-E73333FA2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D9445E-83DA-4751-B861-0D7A4612D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F014D-E8F5-4D91-8895-D2B6699851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12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BEED1-F42A-4CD9-A295-E72A4B4A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B2582-6248-4FD3-8609-3AFBC732B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4A18B0-7E5F-43AE-855F-B32AFA64E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076FE-742E-4BFE-B9F5-39082834A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B0A67-7331-4990-8904-40EEF7C39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71F11-0602-4DD8-A48E-958BF432A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05F65-DBFC-4034-9CFF-71E8F041EE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195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489E9-CBA9-4273-85A1-8AF0DF9C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16928-A470-441A-BAA5-0E69EC55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77AD4A-9A93-43FF-9EA4-8C99B8C20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D3EC65-D268-4A4D-9B76-7140E5555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AAF348-6CE0-44A6-BE51-0588F274B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872CA1-FC56-4C07-81CB-BA360272C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A104E9-063D-424B-9327-722756F25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0BB7D9-1627-402C-B803-D56074EAB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2772-58AD-40FD-ADC7-2073523124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63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334DA-1F5A-4D20-9C70-B1E462AF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A5EE88-43DB-45C9-9235-3B650B56E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F65F23-A02C-48AB-A231-22446409C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105DBC-73E5-4C52-B58B-B941C3DCB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85E6C-B562-4B63-A575-D01D32326E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343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DCF0C7-1274-4870-A6CA-D7D3EA938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DDF3F4-7114-4A1B-AA13-26CA1919F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FE35DC-601A-4C38-9F5A-C6D2581C7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A00F-9B2E-4D72-B91B-C9D5B705AE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67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860C4-188F-4665-8C06-FA4AF45C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5BB3D3-B586-4337-9422-7C77C27D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702F5-6C4D-4BD8-8C1C-9355AD1E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769BB-2979-4EF6-B810-7CE59C49D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33A64-74C8-44EF-AE3A-F9C2BB263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37857-4519-4889-9CF4-A54561272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DCB01-32F3-410A-923C-78E75ADE2E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298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3316A-3F8A-41C1-B404-8B73574E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C564BD8-FC78-491E-8FB6-209EAFDAB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2CC73A-66C2-4355-91EA-FA869894B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80936-8EA7-46BB-9CB6-A0328A62E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49F6D5-7AB6-4D7D-BDAD-A1AF8ECCC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38C13-B025-49BE-B492-16D116B29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A78E2-E897-4B49-A6C6-5FCBA92239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962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AC6A0F-AE59-4990-A6C1-450FE52E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16692D-AC85-4063-BAEE-F14C2B005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EAB3E4-0A6E-4FC4-A5ED-D21722A141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063A23-8D1F-42F1-A056-09D2BAFAD2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8538CF-4CD2-4216-935F-10BF5A6E49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A091C63-1E19-4316-AEE8-4404CF13935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E9D59D46-6899-4FB1-A658-2362865F44FB}"/>
              </a:ext>
            </a:extLst>
          </p:cNvPr>
          <p:cNvGraphicFramePr>
            <a:graphicFrameLocks noGrp="1" noChangeAspect="1"/>
          </p:cNvGraphicFramePr>
          <p:nvPr>
            <p:ph type="ctrTitle"/>
            <p:extLst>
              <p:ext uri="{D42A27DB-BD31-4B8C-83A1-F6EECF244321}">
                <p14:modId xmlns:p14="http://schemas.microsoft.com/office/powerpoint/2010/main" val="1132539595"/>
              </p:ext>
            </p:extLst>
          </p:nvPr>
        </p:nvGraphicFramePr>
        <p:xfrm>
          <a:off x="3964781" y="228600"/>
          <a:ext cx="136683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Fotografia Photo Editor" r:id="rId3" imgW="6378493" imgH="6858594" progId="MSPhotoEd.3">
                  <p:embed/>
                </p:oleObj>
              </mc:Choice>
              <mc:Fallback>
                <p:oleObj name="Fotografia Photo Editor" r:id="rId3" imgW="6378493" imgH="6858594" progId="MSPhotoEd.3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E9D59D46-6899-4FB1-A658-2362865F44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781" y="228600"/>
                        <a:ext cx="1366838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5" descr="rebus">
            <a:extLst>
              <a:ext uri="{FF2B5EF4-FFF2-40B4-BE49-F238E27FC236}">
                <a16:creationId xmlns:a16="http://schemas.microsoft.com/office/drawing/2014/main" id="{6485BEEC-2D4E-4EBD-92D8-2C7115AE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479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>
            <a:extLst>
              <a:ext uri="{FF2B5EF4-FFF2-40B4-BE49-F238E27FC236}">
                <a16:creationId xmlns:a16="http://schemas.microsoft.com/office/drawing/2014/main" id="{8EF0B964-C654-42D3-9279-8C512AE5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0292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dirty="0">
                <a:latin typeface="Tahoma" panose="020B0604030504040204" pitchFamily="34" charset="0"/>
                <a:cs typeface="Times New Roman" panose="02020603050405020304" pitchFamily="18" charset="0"/>
              </a:rPr>
              <a:t>L’ATTIVAZIONE DI UN MODELLO VIRTUOSO DI RECUPERO DELLE ECCEDENZE ALIMENTARI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216B3CF-0A18-4526-927B-6789F75D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1534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6BFB9399-E9F4-4613-9CC1-E65D4D9F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E86275B-9129-41F2-BEB6-42970AF8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14478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4E7A3844-DB4E-4060-9538-86E78803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4648200" cy="17605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chemeClr val="folHlink"/>
                </a:solidFill>
              </a:rPr>
              <a:t>IN EUROPA 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uno spreco pari al 20% della produzione alimentare 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circa il 23,4% della popolazione a rischio povertà o esclusione sociale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6A72D2B3-ABA5-4A6E-83CC-E8F78C22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7DA7B08-5B6D-4720-9A1B-2E52458F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14478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4A63C0F1-99C4-40E4-88E6-2696BD27A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2"/>
          <a:stretch>
            <a:fillRect/>
          </a:stretch>
        </p:blipFill>
        <p:spPr bwMode="auto">
          <a:xfrm>
            <a:off x="0" y="0"/>
            <a:ext cx="89154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D63DA14-9EFD-4D06-BEBB-D9110E22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46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56FA021-B3D9-4F2E-9103-5D889ED9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94" y="5562600"/>
            <a:ext cx="30480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D73E425E-4523-492B-AAB6-A850EDB2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" y="153987"/>
            <a:ext cx="8780463" cy="50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40647964-0876-42A4-9F53-1352DC08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304042"/>
            <a:ext cx="901337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5">
            <a:extLst>
              <a:ext uri="{FF2B5EF4-FFF2-40B4-BE49-F238E27FC236}">
                <a16:creationId xmlns:a16="http://schemas.microsoft.com/office/drawing/2014/main" id="{A36CEC39-A421-46CA-9326-90BF4FC2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68" y="5561842"/>
            <a:ext cx="30480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F2AB7948-2B76-46C9-AC39-1BB2C487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" y="293687"/>
            <a:ext cx="8697749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D34200C-6328-4C34-B47A-E64403C2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-68263"/>
            <a:ext cx="13811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8435" name="Sottotitolo 2">
            <a:extLst>
              <a:ext uri="{FF2B5EF4-FFF2-40B4-BE49-F238E27FC236}">
                <a16:creationId xmlns:a16="http://schemas.microsoft.com/office/drawing/2014/main" id="{86D5E42E-8A64-401B-81D8-2FAD641AAD42}"/>
              </a:ext>
            </a:extLst>
          </p:cNvPr>
          <p:cNvSpPr txBox="1">
            <a:spLocks/>
          </p:cNvSpPr>
          <p:nvPr/>
        </p:nvSpPr>
        <p:spPr bwMode="auto">
          <a:xfrm>
            <a:off x="1844675" y="6143625"/>
            <a:ext cx="51006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None/>
            </a:pPr>
            <a:endParaRPr lang="it-IT" altLang="it-IT" sz="2000" b="1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36" name="Segnaposto numero diapositiva 9">
            <a:extLst>
              <a:ext uri="{FF2B5EF4-FFF2-40B4-BE49-F238E27FC236}">
                <a16:creationId xmlns:a16="http://schemas.microsoft.com/office/drawing/2014/main" id="{D2AB19DE-98AB-484C-B9B7-890D6557933B}"/>
              </a:ext>
            </a:extLst>
          </p:cNvPr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FD96C28-672E-42C7-89A8-66E84573B65C}" type="slidenum">
              <a:rPr lang="it-IT" altLang="it-IT" sz="1200">
                <a:solidFill>
                  <a:srgbClr val="FE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FEFFFF"/>
              </a:solidFill>
            </a:endParaRPr>
          </a:p>
        </p:txBody>
      </p:sp>
      <p:pic>
        <p:nvPicPr>
          <p:cNvPr id="18437" name="Picture 6" descr="5 reasons to give to(1)">
            <a:extLst>
              <a:ext uri="{FF2B5EF4-FFF2-40B4-BE49-F238E27FC236}">
                <a16:creationId xmlns:a16="http://schemas.microsoft.com/office/drawing/2014/main" id="{10020639-42BC-4C7B-A8E7-87A37D24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73711" r="51974" b="13229"/>
          <a:stretch>
            <a:fillRect/>
          </a:stretch>
        </p:blipFill>
        <p:spPr bwMode="auto">
          <a:xfrm>
            <a:off x="0" y="0"/>
            <a:ext cx="41148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>
            <a:extLst>
              <a:ext uri="{FF2B5EF4-FFF2-40B4-BE49-F238E27FC236}">
                <a16:creationId xmlns:a16="http://schemas.microsoft.com/office/drawing/2014/main" id="{0F29F3B8-1C84-4624-9B5C-89612A573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545" y="187325"/>
            <a:ext cx="44323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3000" b="1" dirty="0">
                <a:solidFill>
                  <a:srgbClr val="FF0000"/>
                </a:solidFill>
                <a:latin typeface="Tahoma" panose="020B0604030504040204" pitchFamily="34" charset="0"/>
              </a:rPr>
              <a:t>SOLO SU VERONA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Tahoma" panose="020B0604030504040204" pitchFamily="34" charset="0"/>
              </a:rPr>
              <a:t>44 enti caritativi messi in rete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 err="1">
                <a:latin typeface="Tahoma" panose="020B0604030504040204" pitchFamily="34" charset="0"/>
              </a:rPr>
              <a:t>c.a</a:t>
            </a:r>
            <a:r>
              <a:rPr lang="it-IT" altLang="it-IT" sz="2400" b="1" dirty="0">
                <a:latin typeface="Tahoma" panose="020B0604030504040204" pitchFamily="34" charset="0"/>
              </a:rPr>
              <a:t> 3.000 persone in stato di bisogno intercettate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Tahoma" panose="020B0604030504040204" pitchFamily="34" charset="0"/>
              </a:rPr>
              <a:t>una cinquantina di  aziende donatrici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8439" name="Text Box 8">
            <a:extLst>
              <a:ext uri="{FF2B5EF4-FFF2-40B4-BE49-F238E27FC236}">
                <a16:creationId xmlns:a16="http://schemas.microsoft.com/office/drawing/2014/main" id="{AD8295BF-680E-4760-A546-80F4E36F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9" y="4271962"/>
            <a:ext cx="88312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DATI COMPLETI RECUPERO 2020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ahoma" panose="020B0604030504040204" pitchFamily="34" charset="0"/>
              </a:rPr>
              <a:t>525.253,35 kg e 127.724 confezioni di generi alimentari recuperati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ahoma" panose="020B0604030504040204" pitchFamily="34" charset="0"/>
              </a:rPr>
              <a:t>4.388 confezioni di prodotti farmaceutici</a:t>
            </a:r>
            <a:endParaRPr lang="it-IT" altLang="it-IT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DATI PARZIALI RECUPERO 2021 (6 mesi di attività)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ahoma" panose="020B0604030504040204" pitchFamily="34" charset="0"/>
              </a:rPr>
              <a:t>233.175,27 kg e 47.792 confezioni di generi alimentari;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Tahoma" panose="020B0604030504040204" pitchFamily="34" charset="0"/>
              </a:rPr>
              <a:t>4320 confezioni di prodotti farmaceutici per un valore economico pari a 58.944,59 euro;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124</Words>
  <Application>Microsoft Office PowerPoint</Application>
  <PresentationFormat>Presentazione su schermo (4:3)</PresentationFormat>
  <Paragraphs>22</Paragraphs>
  <Slides>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Wingdings 3</vt:lpstr>
      <vt:lpstr>Struttura predefinita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</dc:creator>
  <cp:lastModifiedBy>Cristiana Albertini</cp:lastModifiedBy>
  <cp:revision>10</cp:revision>
  <cp:lastPrinted>1601-01-01T00:00:00Z</cp:lastPrinted>
  <dcterms:created xsi:type="dcterms:W3CDTF">2019-04-12T09:52:47Z</dcterms:created>
  <dcterms:modified xsi:type="dcterms:W3CDTF">2021-12-15T20:33:59Z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